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2" r:id="rId4"/>
    <p:sldId id="265" r:id="rId5"/>
    <p:sldId id="266" r:id="rId6"/>
    <p:sldId id="267" r:id="rId7"/>
    <p:sldId id="268" r:id="rId8"/>
    <p:sldId id="270" r:id="rId9"/>
    <p:sldId id="257" r:id="rId10"/>
    <p:sldId id="258" r:id="rId11"/>
    <p:sldId id="259" r:id="rId12"/>
    <p:sldId id="260" r:id="rId13"/>
    <p:sldId id="261" r:id="rId14"/>
    <p:sldId id="264" r:id="rId15"/>
    <p:sldId id="271" r:id="rId16"/>
    <p:sldId id="263" r:id="rId17"/>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53" autoAdjust="0"/>
    <p:restoredTop sz="94660"/>
  </p:normalViewPr>
  <p:slideViewPr>
    <p:cSldViewPr>
      <p:cViewPr varScale="1">
        <p:scale>
          <a:sx n="63" d="100"/>
          <a:sy n="63" d="100"/>
        </p:scale>
        <p:origin x="1218" y="78"/>
      </p:cViewPr>
      <p:guideLst>
        <p:guide orient="horz" pos="2160"/>
        <p:guide pos="2880"/>
      </p:guideLst>
    </p:cSldViewPr>
  </p:slideViewPr>
  <p:notesTextViewPr>
    <p:cViewPr>
      <p:scale>
        <a:sx n="1" d="1"/>
        <a:sy n="1" d="1"/>
      </p:scale>
      <p:origin x="0" y="0"/>
    </p:cViewPr>
  </p:notesTextViewPr>
  <p:sorterViewPr>
    <p:cViewPr>
      <p:scale>
        <a:sx n="100" d="100"/>
        <a:sy n="100" d="100"/>
      </p:scale>
      <p:origin x="0" y="209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Growing In Stature</a:t>
            </a:r>
            <a:br>
              <a:rPr lang="en-US" dirty="0"/>
            </a:br>
            <a:r>
              <a:rPr lang="en-US" sz="2400" dirty="0"/>
              <a:t>From small beginnings</a:t>
            </a:r>
          </a:p>
        </p:txBody>
      </p:sp>
      <p:sp>
        <p:nvSpPr>
          <p:cNvPr id="3" name="Text Placeholder 2"/>
          <p:cNvSpPr>
            <a:spLocks noGrp="1"/>
          </p:cNvSpPr>
          <p:nvPr>
            <p:ph type="body" sz="quarter" idx="10"/>
          </p:nvPr>
        </p:nvSpPr>
        <p:spPr/>
        <p:txBody>
          <a:bodyPr/>
          <a:lstStyle/>
          <a:p>
            <a:r>
              <a:rPr lang="en-US" dirty="0"/>
              <a:t>Adrian Liew</a:t>
            </a:r>
          </a:p>
        </p:txBody>
      </p:sp>
      <p:sp>
        <p:nvSpPr>
          <p:cNvPr id="4" name="Text Placeholder 3"/>
          <p:cNvSpPr>
            <a:spLocks noGrp="1"/>
          </p:cNvSpPr>
          <p:nvPr>
            <p:ph type="body" sz="quarter" idx="12"/>
          </p:nvPr>
        </p:nvSpPr>
        <p:spPr/>
        <p:txBody>
          <a:bodyPr/>
          <a:lstStyle/>
          <a:p>
            <a:r>
              <a:rPr lang="en-US" dirty="0"/>
              <a:t>27/11/2016</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882" y="946426"/>
            <a:ext cx="2019300" cy="258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Adrian Growing Up at Evangel</a:t>
            </a:r>
          </a:p>
        </p:txBody>
      </p:sp>
      <p:pic>
        <p:nvPicPr>
          <p:cNvPr id="8" name="Picture 4" descr="edited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83" y="2780928"/>
            <a:ext cx="5947070" cy="338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edited 12"/>
          <p:cNvPicPr>
            <a:picLocks noChangeAspect="1" noChangeArrowheads="1"/>
          </p:cNvPicPr>
          <p:nvPr/>
        </p:nvPicPr>
        <p:blipFill>
          <a:blip r:embed="rId4">
            <a:lum bright="-4000"/>
            <a:extLst>
              <a:ext uri="{28A0092B-C50C-407E-A947-70E740481C1C}">
                <a14:useLocalDpi xmlns:a14="http://schemas.microsoft.com/office/drawing/2010/main" val="0"/>
              </a:ext>
            </a:extLst>
          </a:blip>
          <a:srcRect/>
          <a:stretch>
            <a:fillRect/>
          </a:stretch>
        </p:blipFill>
        <p:spPr bwMode="auto">
          <a:xfrm>
            <a:off x="3024378" y="956222"/>
            <a:ext cx="5340482" cy="319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3916871" y="2802093"/>
            <a:ext cx="1388996" cy="134698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2" descr="edited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1176613"/>
            <a:ext cx="2365375"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3"/>
          <p:cNvSpPr/>
          <p:nvPr/>
        </p:nvSpPr>
        <p:spPr>
          <a:xfrm>
            <a:off x="395536" y="3127606"/>
            <a:ext cx="1388996" cy="134698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0474" y="3541949"/>
            <a:ext cx="2474168" cy="2895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6846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Mustard Seed – Small Beginnings</a:t>
            </a:r>
          </a:p>
        </p:txBody>
      </p:sp>
      <p:sp>
        <p:nvSpPr>
          <p:cNvPr id="3" name="Content Placeholder 2"/>
          <p:cNvSpPr>
            <a:spLocks noGrp="1"/>
          </p:cNvSpPr>
          <p:nvPr>
            <p:ph idx="1"/>
          </p:nvPr>
        </p:nvSpPr>
        <p:spPr/>
        <p:txBody>
          <a:bodyPr>
            <a:normAutofit/>
          </a:bodyPr>
          <a:lstStyle/>
          <a:p>
            <a:pPr marL="0" indent="0">
              <a:buNone/>
            </a:pPr>
            <a:r>
              <a:rPr lang="en-AU" dirty="0"/>
              <a:t>Mustard Seed: Small beginnings</a:t>
            </a:r>
          </a:p>
          <a:p>
            <a:pPr marL="0" indent="0">
              <a:buNone/>
            </a:pPr>
            <a:endParaRPr lang="en-US" dirty="0"/>
          </a:p>
        </p:txBody>
      </p:sp>
      <p:pic>
        <p:nvPicPr>
          <p:cNvPr id="1026" name="Picture 2" descr="Image result for mustard seed compari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916832"/>
            <a:ext cx="3048000" cy="2286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mustard bu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1916832"/>
            <a:ext cx="2908628" cy="2286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Image result for mustard seed curr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0192" y="3083892"/>
            <a:ext cx="2664296" cy="19982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2699792" y="3059832"/>
            <a:ext cx="1296144"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a:xfrm>
            <a:off x="2600514" y="3456132"/>
            <a:ext cx="3694338" cy="69921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7" name="TextBox 6"/>
          <p:cNvSpPr txBox="1"/>
          <p:nvPr/>
        </p:nvSpPr>
        <p:spPr>
          <a:xfrm>
            <a:off x="539552" y="1124744"/>
            <a:ext cx="8136904" cy="4031873"/>
          </a:xfrm>
          <a:prstGeom prst="rect">
            <a:avLst/>
          </a:prstGeom>
          <a:solidFill>
            <a:schemeClr val="accent5">
              <a:alpha val="83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AU" sz="3200" b="1" dirty="0">
                <a:effectLst>
                  <a:outerShdw blurRad="38100" dist="38100" dir="2700000" algn="tl">
                    <a:srgbClr val="000000">
                      <a:alpha val="43137"/>
                    </a:srgbClr>
                  </a:outerShdw>
                </a:effectLst>
              </a:rPr>
              <a:t>Zechariah 4:8-10 (NLT)</a:t>
            </a:r>
          </a:p>
          <a:p>
            <a:r>
              <a:rPr lang="en-AU" sz="3200" i="1" dirty="0">
                <a:effectLst>
                  <a:outerShdw blurRad="38100" dist="38100" dir="2700000" algn="tl">
                    <a:srgbClr val="000000">
                      <a:alpha val="43137"/>
                    </a:srgbClr>
                  </a:outerShdw>
                </a:effectLst>
              </a:rPr>
              <a:t>Then another message came to me from </a:t>
            </a:r>
          </a:p>
          <a:p>
            <a:r>
              <a:rPr lang="en-AU" sz="3200" i="1" dirty="0">
                <a:effectLst>
                  <a:outerShdw blurRad="38100" dist="38100" dir="2700000" algn="tl">
                    <a:srgbClr val="000000">
                      <a:alpha val="43137"/>
                    </a:srgbClr>
                  </a:outerShdw>
                </a:effectLst>
              </a:rPr>
              <a:t>the Lord: “Zerubbabel is the one who </a:t>
            </a:r>
            <a:r>
              <a:rPr lang="en-AU" sz="3200" b="1" i="1" dirty="0">
                <a:effectLst>
                  <a:outerShdw blurRad="38100" dist="38100" dir="2700000" algn="tl">
                    <a:srgbClr val="000000">
                      <a:alpha val="43137"/>
                    </a:srgbClr>
                  </a:outerShdw>
                </a:effectLst>
              </a:rPr>
              <a:t>laid the foundation of this Temple</a:t>
            </a:r>
            <a:r>
              <a:rPr lang="en-AU" sz="3200" i="1" dirty="0">
                <a:effectLst>
                  <a:outerShdw blurRad="38100" dist="38100" dir="2700000" algn="tl">
                    <a:srgbClr val="000000">
                      <a:alpha val="43137"/>
                    </a:srgbClr>
                  </a:outerShdw>
                </a:effectLst>
              </a:rPr>
              <a:t>, and he will complete it. Then you will know that the </a:t>
            </a:r>
          </a:p>
          <a:p>
            <a:r>
              <a:rPr lang="en-AU" sz="3200" i="1" dirty="0">
                <a:effectLst>
                  <a:outerShdw blurRad="38100" dist="38100" dir="2700000" algn="tl">
                    <a:srgbClr val="000000">
                      <a:alpha val="43137"/>
                    </a:srgbClr>
                  </a:outerShdw>
                </a:effectLst>
              </a:rPr>
              <a:t>Lord of Heaven’s Armies has sent me. </a:t>
            </a:r>
            <a:r>
              <a:rPr lang="en-AU" sz="3200" b="1" i="1" dirty="0">
                <a:effectLst>
                  <a:outerShdw blurRad="38100" dist="38100" dir="2700000" algn="tl">
                    <a:srgbClr val="000000">
                      <a:alpha val="43137"/>
                    </a:srgbClr>
                  </a:outerShdw>
                </a:effectLst>
              </a:rPr>
              <a:t>Do not despise these small beginnings</a:t>
            </a:r>
            <a:r>
              <a:rPr lang="en-AU" sz="3200" i="1" dirty="0">
                <a:effectLst>
                  <a:outerShdw blurRad="38100" dist="38100" dir="2700000" algn="tl">
                    <a:srgbClr val="000000">
                      <a:alpha val="43137"/>
                    </a:srgbClr>
                  </a:outerShdw>
                </a:effectLst>
              </a:rPr>
              <a:t>, for </a:t>
            </a:r>
          </a:p>
          <a:p>
            <a:r>
              <a:rPr lang="en-AU" sz="3200" i="1" dirty="0">
                <a:effectLst>
                  <a:outerShdw blurRad="38100" dist="38100" dir="2700000" algn="tl">
                    <a:srgbClr val="000000">
                      <a:alpha val="43137"/>
                    </a:srgbClr>
                  </a:outerShdw>
                </a:effectLst>
              </a:rPr>
              <a:t>the Lord rejoices to see the work begin…</a:t>
            </a:r>
            <a:endParaRPr lang="en-AU"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0473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Strengthen Yourself in the Lord</a:t>
            </a:r>
          </a:p>
        </p:txBody>
      </p:sp>
      <p:sp>
        <p:nvSpPr>
          <p:cNvPr id="3" name="Content Placeholder 2"/>
          <p:cNvSpPr>
            <a:spLocks noGrp="1"/>
          </p:cNvSpPr>
          <p:nvPr>
            <p:ph idx="1"/>
          </p:nvPr>
        </p:nvSpPr>
        <p:spPr>
          <a:xfrm>
            <a:off x="3563888" y="1207293"/>
            <a:ext cx="5400600" cy="4525963"/>
          </a:xfrm>
        </p:spPr>
        <p:txBody>
          <a:bodyPr>
            <a:normAutofit fontScale="92500"/>
          </a:bodyPr>
          <a:lstStyle/>
          <a:p>
            <a:pPr marL="0" indent="0">
              <a:buNone/>
            </a:pPr>
            <a:r>
              <a:rPr lang="en-AU" b="1" dirty="0"/>
              <a:t>Devotional: Day One</a:t>
            </a:r>
            <a:endParaRPr lang="en-AU" dirty="0"/>
          </a:p>
          <a:p>
            <a:pPr marL="0" indent="0">
              <a:buNone/>
            </a:pPr>
            <a:r>
              <a:rPr lang="en-AU" dirty="0"/>
              <a:t>“God did not bring the man (David) after His heart straight from the pasture to the palace. Incredibly, David did not assume the throne until 10 to 13 years after Samuel had anointed him to be king”</a:t>
            </a:r>
            <a:endParaRPr lang="en-US" dirty="0"/>
          </a:p>
        </p:txBody>
      </p:sp>
      <p:pic>
        <p:nvPicPr>
          <p:cNvPr id="4" name="Picture 2" descr="Image result for strengthen yourself in the lord bill john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977" y="1052735"/>
            <a:ext cx="3214887" cy="4751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684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Strengthen Yourself in the Lord</a:t>
            </a:r>
          </a:p>
        </p:txBody>
      </p:sp>
      <p:sp>
        <p:nvSpPr>
          <p:cNvPr id="3" name="Content Placeholder 2"/>
          <p:cNvSpPr>
            <a:spLocks noGrp="1"/>
          </p:cNvSpPr>
          <p:nvPr>
            <p:ph idx="1"/>
          </p:nvPr>
        </p:nvSpPr>
        <p:spPr>
          <a:xfrm>
            <a:off x="3563888" y="1207293"/>
            <a:ext cx="5400600" cy="4525963"/>
          </a:xfrm>
        </p:spPr>
        <p:txBody>
          <a:bodyPr>
            <a:normAutofit/>
          </a:bodyPr>
          <a:lstStyle/>
          <a:p>
            <a:pPr marL="0" indent="0">
              <a:buNone/>
            </a:pPr>
            <a:r>
              <a:rPr lang="en-AU" dirty="0"/>
              <a:t>“So David, even though he already possessed a heart for the Lord, was led into years of testing that groomed him to handle the glory and responsibility of the throne”</a:t>
            </a:r>
            <a:endParaRPr lang="en-US" dirty="0"/>
          </a:p>
        </p:txBody>
      </p:sp>
      <p:pic>
        <p:nvPicPr>
          <p:cNvPr id="4" name="Picture 2" descr="Image result for strengthen yourself in the lord bill john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977" y="1052735"/>
            <a:ext cx="3214887" cy="4751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8134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Strengthen Yourself in the Lord</a:t>
            </a:r>
          </a:p>
        </p:txBody>
      </p:sp>
      <p:sp>
        <p:nvSpPr>
          <p:cNvPr id="3" name="Content Placeholder 2"/>
          <p:cNvSpPr>
            <a:spLocks noGrp="1"/>
          </p:cNvSpPr>
          <p:nvPr>
            <p:ph idx="1"/>
          </p:nvPr>
        </p:nvSpPr>
        <p:spPr>
          <a:xfrm>
            <a:off x="3563888" y="1207293"/>
            <a:ext cx="5400600" cy="4525963"/>
          </a:xfrm>
        </p:spPr>
        <p:txBody>
          <a:bodyPr>
            <a:normAutofit lnSpcReduction="10000"/>
          </a:bodyPr>
          <a:lstStyle/>
          <a:p>
            <a:pPr marL="0" indent="0">
              <a:buNone/>
            </a:pPr>
            <a:r>
              <a:rPr lang="en-AU" dirty="0"/>
              <a:t>“The scriptural account of this in David’s life is filled with lessons on the kinds of Character tests we all face on the road to fulfilling our destiny in God”</a:t>
            </a:r>
          </a:p>
          <a:p>
            <a:pPr marL="0" indent="0">
              <a:buNone/>
            </a:pPr>
            <a:br>
              <a:rPr lang="en-AU" dirty="0"/>
            </a:br>
            <a:endParaRPr lang="en-US" dirty="0"/>
          </a:p>
        </p:txBody>
      </p:sp>
      <p:pic>
        <p:nvPicPr>
          <p:cNvPr id="4" name="Picture 2" descr="Image result for strengthen yourself in the lord bill john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977" y="1052735"/>
            <a:ext cx="3214887" cy="4751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105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Strengthen Yourself in the Lord</a:t>
            </a:r>
          </a:p>
        </p:txBody>
      </p:sp>
      <p:sp>
        <p:nvSpPr>
          <p:cNvPr id="3" name="Content Placeholder 2"/>
          <p:cNvSpPr>
            <a:spLocks noGrp="1"/>
          </p:cNvSpPr>
          <p:nvPr>
            <p:ph idx="1"/>
          </p:nvPr>
        </p:nvSpPr>
        <p:spPr>
          <a:xfrm>
            <a:off x="3563888" y="1207293"/>
            <a:ext cx="5400600" cy="4525963"/>
          </a:xfrm>
        </p:spPr>
        <p:txBody>
          <a:bodyPr>
            <a:normAutofit/>
          </a:bodyPr>
          <a:lstStyle/>
          <a:p>
            <a:pPr marL="0" indent="0">
              <a:buNone/>
            </a:pPr>
            <a:r>
              <a:rPr lang="en-AU" dirty="0"/>
              <a:t>“David’s response to Lord in private would ultimately position him for public promotion”</a:t>
            </a:r>
            <a:br>
              <a:rPr lang="en-AU" dirty="0"/>
            </a:br>
            <a:endParaRPr lang="en-US" dirty="0"/>
          </a:p>
        </p:txBody>
      </p:sp>
      <p:pic>
        <p:nvPicPr>
          <p:cNvPr id="4" name="Picture 2" descr="Image result for strengthen yourself in the lord bill john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977" y="1052735"/>
            <a:ext cx="3214887" cy="4751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780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2" y="2060848"/>
            <a:ext cx="8712968" cy="2088232"/>
          </a:xfrm>
        </p:spPr>
        <p:txBody>
          <a:bodyPr>
            <a:normAutofit fontScale="92500" lnSpcReduction="10000"/>
          </a:bodyPr>
          <a:lstStyle/>
          <a:p>
            <a:pPr marL="0" indent="0" algn="ctr">
              <a:buNone/>
            </a:pPr>
            <a:r>
              <a:rPr lang="en-AU" sz="4800" b="1" i="1" dirty="0"/>
              <a:t>CHARACTER COUNTS!</a:t>
            </a:r>
          </a:p>
          <a:p>
            <a:pPr marL="0" indent="0" algn="ctr">
              <a:buNone/>
            </a:pPr>
            <a:r>
              <a:rPr lang="en-AU" sz="4800" b="1" i="1" dirty="0"/>
              <a:t>Our character determines how much we will grow in stature</a:t>
            </a:r>
          </a:p>
        </p:txBody>
      </p:sp>
    </p:spTree>
    <p:extLst>
      <p:ext uri="{BB962C8B-B14F-4D97-AF65-F5344CB8AC3E}">
        <p14:creationId xmlns:p14="http://schemas.microsoft.com/office/powerpoint/2010/main" val="3595269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the Mustard Seed…</a:t>
            </a:r>
          </a:p>
        </p:txBody>
      </p:sp>
      <p:sp>
        <p:nvSpPr>
          <p:cNvPr id="3" name="Content Placeholder 2"/>
          <p:cNvSpPr>
            <a:spLocks noGrp="1"/>
          </p:cNvSpPr>
          <p:nvPr>
            <p:ph idx="1"/>
          </p:nvPr>
        </p:nvSpPr>
        <p:spPr>
          <a:xfrm>
            <a:off x="53400" y="1093138"/>
            <a:ext cx="8407032" cy="4712126"/>
          </a:xfrm>
        </p:spPr>
        <p:txBody>
          <a:bodyPr>
            <a:normAutofit lnSpcReduction="10000"/>
          </a:bodyPr>
          <a:lstStyle/>
          <a:p>
            <a:pPr marL="0" indent="0">
              <a:buNone/>
            </a:pPr>
            <a:r>
              <a:rPr lang="en-AU" dirty="0"/>
              <a:t>He gave them another parable [to consider], saying, “The kingdom of heaven is like a </a:t>
            </a:r>
            <a:r>
              <a:rPr lang="en-AU" b="1" dirty="0"/>
              <a:t>mustard seed</a:t>
            </a:r>
            <a:r>
              <a:rPr lang="en-AU" dirty="0"/>
              <a:t>, which a man took and </a:t>
            </a:r>
            <a:r>
              <a:rPr lang="en-AU" b="1" i="1" dirty="0"/>
              <a:t>sowed in his field</a:t>
            </a:r>
            <a:r>
              <a:rPr lang="en-AU" dirty="0"/>
              <a:t>; and of all the seeds [planted in the region] </a:t>
            </a:r>
            <a:r>
              <a:rPr lang="en-AU" b="1" dirty="0"/>
              <a:t>it is the smallest</a:t>
            </a:r>
            <a:r>
              <a:rPr lang="en-AU" dirty="0"/>
              <a:t>, but </a:t>
            </a:r>
            <a:r>
              <a:rPr lang="en-AU" b="1" i="1" dirty="0"/>
              <a:t>when it has grown </a:t>
            </a:r>
            <a:r>
              <a:rPr lang="en-AU" b="1" dirty="0"/>
              <a:t>it is the largest </a:t>
            </a:r>
            <a:r>
              <a:rPr lang="en-AU" dirty="0"/>
              <a:t>of the garden herbs and becomes a tree, so that THE BIRDS OF THE AIR FIND SHELTER IN ITS BRANCHES.” Matthew 13:31:32 (AMP)</a:t>
            </a:r>
            <a:endParaRPr lang="en-US" dirty="0"/>
          </a:p>
        </p:txBody>
      </p:sp>
    </p:spTree>
    <p:extLst>
      <p:ext uri="{BB962C8B-B14F-4D97-AF65-F5344CB8AC3E}">
        <p14:creationId xmlns:p14="http://schemas.microsoft.com/office/powerpoint/2010/main" val="1183337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the Mustard Seed…</a:t>
            </a:r>
          </a:p>
        </p:txBody>
      </p:sp>
      <p:sp>
        <p:nvSpPr>
          <p:cNvPr id="3" name="Content Placeholder 2"/>
          <p:cNvSpPr>
            <a:spLocks noGrp="1"/>
          </p:cNvSpPr>
          <p:nvPr>
            <p:ph idx="1"/>
          </p:nvPr>
        </p:nvSpPr>
        <p:spPr/>
        <p:txBody>
          <a:bodyPr>
            <a:normAutofit fontScale="92500" lnSpcReduction="20000"/>
          </a:bodyPr>
          <a:lstStyle/>
          <a:p>
            <a:pPr marL="0" indent="0">
              <a:buNone/>
            </a:pPr>
            <a:r>
              <a:rPr lang="en-AU" dirty="0"/>
              <a:t>And He said, “How shall we picture the kingdom of God, or what parable shall we use to illustrate and explain it? It is like a mustard seed, which, </a:t>
            </a:r>
            <a:r>
              <a:rPr lang="en-AU" b="1" i="1" dirty="0"/>
              <a:t>when it is sown </a:t>
            </a:r>
            <a:r>
              <a:rPr lang="en-AU" dirty="0"/>
              <a:t>on the ground, even though </a:t>
            </a:r>
            <a:r>
              <a:rPr lang="en-AU" b="1" dirty="0"/>
              <a:t>it is smaller than all the [other] seeds that are [sown] on the soil</a:t>
            </a:r>
            <a:r>
              <a:rPr lang="en-AU" dirty="0"/>
              <a:t>, yet when it is sown, it </a:t>
            </a:r>
            <a:r>
              <a:rPr lang="en-AU" b="1" i="1" dirty="0"/>
              <a:t>grows up </a:t>
            </a:r>
            <a:r>
              <a:rPr lang="en-AU" dirty="0"/>
              <a:t>and </a:t>
            </a:r>
            <a:r>
              <a:rPr lang="en-AU" b="1" i="1" dirty="0"/>
              <a:t>becomes larger than all the garden herbs</a:t>
            </a:r>
            <a:r>
              <a:rPr lang="en-AU" dirty="0"/>
              <a:t>; and it puts out large branches, so that </a:t>
            </a:r>
            <a:r>
              <a:rPr lang="en-AU" b="1" dirty="0"/>
              <a:t>THE BIRDS OF THE SKY are able to MAKE NESTS</a:t>
            </a:r>
            <a:r>
              <a:rPr lang="en-AU" dirty="0"/>
              <a:t> and LIVE UNDER ITS SHADE.” Mark 4:30-32 (AMP)</a:t>
            </a:r>
            <a:endParaRPr lang="en-US" dirty="0"/>
          </a:p>
        </p:txBody>
      </p:sp>
    </p:spTree>
    <p:extLst>
      <p:ext uri="{BB962C8B-B14F-4D97-AF65-F5344CB8AC3E}">
        <p14:creationId xmlns:p14="http://schemas.microsoft.com/office/powerpoint/2010/main" val="312888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the Mustard Seed…</a:t>
            </a:r>
          </a:p>
        </p:txBody>
      </p:sp>
      <p:sp>
        <p:nvSpPr>
          <p:cNvPr id="3" name="Content Placeholder 2"/>
          <p:cNvSpPr>
            <a:spLocks noGrp="1"/>
          </p:cNvSpPr>
          <p:nvPr>
            <p:ph idx="1"/>
          </p:nvPr>
        </p:nvSpPr>
        <p:spPr>
          <a:xfrm>
            <a:off x="251520" y="1207293"/>
            <a:ext cx="5040560" cy="4525963"/>
          </a:xfrm>
        </p:spPr>
        <p:txBody>
          <a:bodyPr>
            <a:normAutofit fontScale="85000" lnSpcReduction="10000"/>
          </a:bodyPr>
          <a:lstStyle/>
          <a:p>
            <a:pPr marL="514350" indent="-514350">
              <a:buAutoNum type="arabicParenR"/>
            </a:pPr>
            <a:r>
              <a:rPr lang="en-AU" dirty="0"/>
              <a:t>You can start out as the smallest or the least, but God can cause you to grow into greater maturity and influence. </a:t>
            </a:r>
          </a:p>
          <a:p>
            <a:pPr marL="514350" indent="-514350">
              <a:buAutoNum type="arabicParenR"/>
            </a:pPr>
            <a:r>
              <a:rPr lang="en-AU" dirty="0"/>
              <a:t>God can supernaturally accelerate your growth</a:t>
            </a:r>
          </a:p>
          <a:p>
            <a:pPr marL="514350" indent="-514350">
              <a:buAutoNum type="arabicParenR"/>
            </a:pPr>
            <a:r>
              <a:rPr lang="en-AU" dirty="0"/>
              <a:t>Your life draws people from afar to camp under your influence</a:t>
            </a:r>
            <a:endParaRPr lang="en-US" dirty="0"/>
          </a:p>
        </p:txBody>
      </p:sp>
      <p:pic>
        <p:nvPicPr>
          <p:cNvPr id="4" name="Picture 2" descr="Image result for people sitting under a tre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436096" y="1302463"/>
            <a:ext cx="3508744" cy="39732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302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the Mustard Seed…</a:t>
            </a:r>
          </a:p>
        </p:txBody>
      </p:sp>
      <p:sp>
        <p:nvSpPr>
          <p:cNvPr id="3" name="Content Placeholder 2"/>
          <p:cNvSpPr>
            <a:spLocks noGrp="1"/>
          </p:cNvSpPr>
          <p:nvPr>
            <p:ph idx="1"/>
          </p:nvPr>
        </p:nvSpPr>
        <p:spPr/>
        <p:txBody>
          <a:bodyPr>
            <a:normAutofit/>
          </a:bodyPr>
          <a:lstStyle/>
          <a:p>
            <a:pPr marL="0" indent="0">
              <a:buNone/>
            </a:pPr>
            <a:r>
              <a:rPr lang="en-AU" dirty="0"/>
              <a:t>So this led Him to say, “What is the kingdom of God like? And to what shall I compare it? It is like a mustard seed, which a man took and planted in </a:t>
            </a:r>
            <a:r>
              <a:rPr lang="en-AU" b="1" i="1" dirty="0"/>
              <a:t>his own garden</a:t>
            </a:r>
            <a:r>
              <a:rPr lang="en-AU" dirty="0"/>
              <a:t>; and it grew and became a tree, and </a:t>
            </a:r>
            <a:r>
              <a:rPr lang="en-AU" b="1" i="1" dirty="0"/>
              <a:t>THE BIRDS OF THE SKY FOUND SHELTER</a:t>
            </a:r>
            <a:r>
              <a:rPr lang="en-AU" dirty="0"/>
              <a:t> and NESTED IN ITS BRANCHES.” Luke 13:18-22 (AMP)</a:t>
            </a:r>
            <a:endParaRPr lang="en-US" dirty="0"/>
          </a:p>
        </p:txBody>
      </p:sp>
    </p:spTree>
    <p:extLst>
      <p:ext uri="{BB962C8B-B14F-4D97-AF65-F5344CB8AC3E}">
        <p14:creationId xmlns:p14="http://schemas.microsoft.com/office/powerpoint/2010/main" val="833853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the Mustard Seed…</a:t>
            </a:r>
          </a:p>
        </p:txBody>
      </p:sp>
      <p:sp>
        <p:nvSpPr>
          <p:cNvPr id="3" name="Content Placeholder 2"/>
          <p:cNvSpPr>
            <a:spLocks noGrp="1"/>
          </p:cNvSpPr>
          <p:nvPr>
            <p:ph idx="1"/>
          </p:nvPr>
        </p:nvSpPr>
        <p:spPr>
          <a:xfrm>
            <a:off x="251520" y="1207293"/>
            <a:ext cx="5112568" cy="4525963"/>
          </a:xfrm>
        </p:spPr>
        <p:txBody>
          <a:bodyPr>
            <a:normAutofit/>
          </a:bodyPr>
          <a:lstStyle/>
          <a:p>
            <a:pPr marL="514350" lvl="0" indent="-514350">
              <a:buFont typeface="+mj-lt"/>
              <a:buAutoNum type="arabicParenR"/>
            </a:pPr>
            <a:r>
              <a:rPr lang="en-AU" dirty="0"/>
              <a:t>It’s not a competition, it’s about The Kingdom of God</a:t>
            </a:r>
          </a:p>
          <a:p>
            <a:pPr marL="514350" indent="-514350">
              <a:buAutoNum type="arabicParenR"/>
            </a:pPr>
            <a:r>
              <a:rPr lang="en-AU" dirty="0"/>
              <a:t>Your life becomes a shelter for those under you </a:t>
            </a:r>
            <a:endParaRPr lang="en-US" dirty="0"/>
          </a:p>
        </p:txBody>
      </p:sp>
      <p:pic>
        <p:nvPicPr>
          <p:cNvPr id="3074" name="Picture 2" descr="Image result for people sitting under a tre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436096" y="1302463"/>
            <a:ext cx="3508744" cy="39732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919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r>
              <a:rPr lang="en-AU" dirty="0"/>
              <a:t>Growth = How We Respond</a:t>
            </a:r>
          </a:p>
        </p:txBody>
      </p:sp>
      <p:sp>
        <p:nvSpPr>
          <p:cNvPr id="3" name="Content Placeholder 2"/>
          <p:cNvSpPr>
            <a:spLocks noGrp="1"/>
          </p:cNvSpPr>
          <p:nvPr>
            <p:ph idx="1"/>
          </p:nvPr>
        </p:nvSpPr>
        <p:spPr>
          <a:xfrm>
            <a:off x="251520" y="1207293"/>
            <a:ext cx="5328592" cy="4525963"/>
          </a:xfrm>
        </p:spPr>
        <p:txBody>
          <a:bodyPr>
            <a:normAutofit lnSpcReduction="10000"/>
          </a:bodyPr>
          <a:lstStyle/>
          <a:p>
            <a:pPr marL="514350" lvl="0" indent="-514350">
              <a:buFont typeface="+mj-lt"/>
              <a:buAutoNum type="arabicParenR"/>
            </a:pPr>
            <a:r>
              <a:rPr lang="en-AU" dirty="0"/>
              <a:t>How are we responding to God’s dealings and corrections?</a:t>
            </a:r>
          </a:p>
          <a:p>
            <a:pPr marL="514350" indent="-514350">
              <a:buAutoNum type="arabicParenR"/>
            </a:pPr>
            <a:r>
              <a:rPr lang="en-AU" dirty="0"/>
              <a:t>How are responding through the seasons God is bringing us through?</a:t>
            </a:r>
          </a:p>
          <a:p>
            <a:pPr marL="514350" indent="-514350">
              <a:buAutoNum type="arabicParenR"/>
            </a:pPr>
            <a:r>
              <a:rPr lang="en-AU" dirty="0"/>
              <a:t>Is this all done in faith?</a:t>
            </a:r>
          </a:p>
        </p:txBody>
      </p:sp>
      <p:pic>
        <p:nvPicPr>
          <p:cNvPr id="4098" name="Picture 2" descr="Image result for growing in G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645024"/>
            <a:ext cx="2857500" cy="1876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0" name="Picture 4" descr="Image result for growing up to be a 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5724" y="1245357"/>
            <a:ext cx="2859920" cy="2183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247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27</a:t>
            </a:r>
            <a:r>
              <a:rPr lang="en-US" baseline="30000" dirty="0"/>
              <a:t>th</a:t>
            </a:r>
            <a:r>
              <a:rPr lang="en-US" dirty="0"/>
              <a:t> November 2011 Midnight</a:t>
            </a:r>
            <a:endParaRPr lang="en-MY" dirty="0"/>
          </a:p>
        </p:txBody>
      </p:sp>
      <p:sp>
        <p:nvSpPr>
          <p:cNvPr id="3" name="Content Placeholder 2"/>
          <p:cNvSpPr>
            <a:spLocks noGrp="1"/>
          </p:cNvSpPr>
          <p:nvPr>
            <p:ph idx="1"/>
          </p:nvPr>
        </p:nvSpPr>
        <p:spPr>
          <a:xfrm>
            <a:off x="251520" y="1207293"/>
            <a:ext cx="7704856" cy="4525963"/>
          </a:xfrm>
        </p:spPr>
        <p:txBody>
          <a:bodyPr>
            <a:normAutofit/>
          </a:bodyPr>
          <a:lstStyle/>
          <a:p>
            <a:pPr marL="0" indent="0">
              <a:buNone/>
            </a:pPr>
            <a:r>
              <a:rPr lang="en-US" sz="3600" dirty="0"/>
              <a:t>There is no limit to how much God can use a person or a group of people who can receive support, correction, praise and persecution with the same gracious spirit.</a:t>
            </a:r>
          </a:p>
        </p:txBody>
      </p:sp>
    </p:spTree>
    <p:extLst>
      <p:ext uri="{BB962C8B-B14F-4D97-AF65-F5344CB8AC3E}">
        <p14:creationId xmlns:p14="http://schemas.microsoft.com/office/powerpoint/2010/main" val="1915299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Growing In Stature</a:t>
            </a:r>
          </a:p>
        </p:txBody>
      </p:sp>
      <p:sp>
        <p:nvSpPr>
          <p:cNvPr id="3" name="Content Placeholder 2"/>
          <p:cNvSpPr>
            <a:spLocks noGrp="1"/>
          </p:cNvSpPr>
          <p:nvPr>
            <p:ph idx="1"/>
          </p:nvPr>
        </p:nvSpPr>
        <p:spPr>
          <a:xfrm>
            <a:off x="251520" y="3501008"/>
            <a:ext cx="8712968" cy="2232248"/>
          </a:xfrm>
        </p:spPr>
        <p:txBody>
          <a:bodyPr>
            <a:normAutofit fontScale="85000" lnSpcReduction="20000"/>
          </a:bodyPr>
          <a:lstStyle/>
          <a:p>
            <a:pPr marL="0" lvl="0" indent="0">
              <a:buNone/>
            </a:pPr>
            <a:r>
              <a:rPr lang="en-US" b="1" dirty="0"/>
              <a:t>Conclusion</a:t>
            </a:r>
          </a:p>
          <a:p>
            <a:r>
              <a:rPr lang="en-AU" dirty="0"/>
              <a:t>Embrace the small beginnings!</a:t>
            </a:r>
          </a:p>
          <a:p>
            <a:r>
              <a:rPr lang="en-AU" dirty="0"/>
              <a:t>Character Counts!</a:t>
            </a:r>
          </a:p>
          <a:p>
            <a:r>
              <a:rPr lang="en-AU" dirty="0"/>
              <a:t>Don’t discount where you’re at right now</a:t>
            </a:r>
          </a:p>
          <a:p>
            <a:r>
              <a:rPr lang="en-AU" dirty="0"/>
              <a:t>Your life is making an impact for Christ!</a:t>
            </a: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146048"/>
            <a:ext cx="5490111" cy="21602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690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1892</TotalTime>
  <Words>703</Words>
  <Application>Microsoft Office PowerPoint</Application>
  <PresentationFormat>On-screen Show (4:3)</PresentationFormat>
  <Paragraphs>48</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맑은 고딕</vt:lpstr>
      <vt:lpstr>Arial</vt:lpstr>
      <vt:lpstr>Century Gothic</vt:lpstr>
      <vt:lpstr>Office Theme</vt:lpstr>
      <vt:lpstr>Growing In Stature From small beginnings</vt:lpstr>
      <vt:lpstr>Adrian Growing Up at Evangel</vt:lpstr>
      <vt:lpstr>The Mustard Seed – Small Beginnings</vt:lpstr>
      <vt:lpstr>Strengthen Yourself in the Lord</vt:lpstr>
      <vt:lpstr>Strengthen Yourself in the Lord</vt:lpstr>
      <vt:lpstr>Strengthen Yourself in the Lord</vt:lpstr>
      <vt:lpstr>Strengthen Yourself in the Lord</vt:lpstr>
      <vt:lpstr>PowerPoint Presentation</vt:lpstr>
      <vt:lpstr>Back to the Mustard Seed…</vt:lpstr>
      <vt:lpstr>Back to the Mustard Seed…</vt:lpstr>
      <vt:lpstr>Back to the Mustard Seed…</vt:lpstr>
      <vt:lpstr>Back to the Mustard Seed…</vt:lpstr>
      <vt:lpstr>Back to the Mustard Seed…</vt:lpstr>
      <vt:lpstr>Growth = How We Respond</vt:lpstr>
      <vt:lpstr>27th November 2011 Midnight</vt:lpstr>
      <vt:lpstr>Growing In Stature</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64</cp:revision>
  <dcterms:created xsi:type="dcterms:W3CDTF">2014-04-01T16:35:38Z</dcterms:created>
  <dcterms:modified xsi:type="dcterms:W3CDTF">2017-02-12T02:25:42Z</dcterms:modified>
</cp:coreProperties>
</file>